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  <p:sldId id="273" r:id="rId3"/>
    <p:sldId id="266" r:id="rId4"/>
    <p:sldId id="264" r:id="rId5"/>
    <p:sldId id="256" r:id="rId6"/>
    <p:sldId id="268" r:id="rId7"/>
    <p:sldId id="269" r:id="rId8"/>
    <p:sldId id="267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>
        <p:scale>
          <a:sx n="64" d="100"/>
          <a:sy n="64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2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25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2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00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6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6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50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5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3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A2F4A-EB9D-470B-AB9C-DC9A20728914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4E53-13AC-4FED-8EFE-214183E67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4684" y="794321"/>
            <a:ext cx="7774632" cy="1080119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 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מ</a:t>
            </a:r>
            <a:r>
              <a:rPr lang="he-IL" dirty="0" smtClean="0"/>
              <a:t> </a:t>
            </a:r>
            <a:r>
              <a:rPr lang="he-IL" sz="107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א</a:t>
            </a:r>
            <a:r>
              <a:rPr lang="he-IL" sz="9600" dirty="0" err="1" smtClean="0"/>
              <a:t>'</a:t>
            </a:r>
            <a:r>
              <a:rPr lang="he-IL" dirty="0" err="1" smtClean="0">
                <a:solidFill>
                  <a:schemeClr val="bg1">
                    <a:lumMod val="50000"/>
                  </a:schemeClr>
                </a:solidFill>
              </a:rPr>
              <a:t>עד</a:t>
            </a:r>
            <a:r>
              <a:rPr lang="he-IL" dirty="0" smtClean="0"/>
              <a:t> </a:t>
            </a:r>
            <a:r>
              <a:rPr lang="he-IL" sz="107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ת</a:t>
            </a:r>
            <a:r>
              <a:rPr lang="he-IL" sz="10700" dirty="0" smtClean="0"/>
              <a:t>'</a:t>
            </a:r>
            <a:endParaRPr lang="en-US" sz="10700" dirty="0"/>
          </a:p>
        </p:txBody>
      </p:sp>
      <p:sp>
        <p:nvSpPr>
          <p:cNvPr id="4" name="מלבן 3"/>
          <p:cNvSpPr/>
          <p:nvPr/>
        </p:nvSpPr>
        <p:spPr>
          <a:xfrm>
            <a:off x="467544" y="332656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+mj-cs"/>
              </a:rPr>
              <a:t>יצירת האמנות בכניסה לבניין ידיעות אחרונות</a:t>
            </a:r>
            <a:endParaRPr lang="en-US" sz="2400" dirty="0">
              <a:cs typeface="+mj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755576" y="2004548"/>
            <a:ext cx="74168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רצף האותיות 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מ</a:t>
            </a:r>
            <a:r>
              <a:rPr lang="he-IL" sz="2400" dirty="0">
                <a:cs typeface="+mj-cs"/>
              </a:rPr>
              <a:t>אלף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 ועד </a:t>
            </a:r>
            <a:r>
              <a:rPr lang="he-IL" sz="2400" dirty="0">
                <a:cs typeface="+mj-cs"/>
              </a:rPr>
              <a:t>תו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 מכילים  בצירופיהם את כל </a:t>
            </a:r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השפה, 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את כל הידע האנושי </a:t>
            </a:r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והם גם הרישא והסיפא 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את </a:t>
            </a:r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המילה </a:t>
            </a:r>
            <a:r>
              <a:rPr lang="he-IL" sz="2400" b="1" dirty="0">
                <a:cs typeface="+mj-cs"/>
              </a:rPr>
              <a:t>א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חרונו</a:t>
            </a:r>
            <a:r>
              <a:rPr lang="he-IL" sz="2400" b="1" dirty="0">
                <a:cs typeface="+mj-cs"/>
              </a:rPr>
              <a:t>ת: </a:t>
            </a:r>
            <a:r>
              <a:rPr lang="en-US" sz="2400" b="1" dirty="0" smtClean="0">
                <a:cs typeface="+mj-cs"/>
              </a:rPr>
              <a:t/>
            </a:r>
            <a:br>
              <a:rPr lang="en-US" sz="2400" b="1" dirty="0" smtClean="0">
                <a:cs typeface="+mj-cs"/>
              </a:rPr>
            </a:br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אלף 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היא הראשית </a:t>
            </a:r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(מימין)והתו 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היא </a:t>
            </a:r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האחרית|(משמאל),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/>
            </a:r>
            <a:br>
              <a:rPr lang="en-US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</a:br>
            <a:r>
              <a:rPr lang="he-IL" sz="24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ביניהם </a:t>
            </a:r>
            <a:r>
              <a:rPr lang="he-IL" sz="2400" dirty="0">
                <a:solidFill>
                  <a:schemeClr val="bg1">
                    <a:lumMod val="50000"/>
                  </a:schemeClr>
                </a:solidFill>
                <a:cs typeface="+mj-cs"/>
              </a:rPr>
              <a:t>משתרעת כל היצירה</a:t>
            </a:r>
            <a:endParaRPr lang="en-US" sz="2400" dirty="0">
              <a:solidFill>
                <a:schemeClr val="bg1">
                  <a:lumMod val="50000"/>
                </a:schemeClr>
              </a:solidFill>
              <a:cs typeface="+mj-cs"/>
            </a:endParaRPr>
          </a:p>
        </p:txBody>
      </p:sp>
      <p:sp>
        <p:nvSpPr>
          <p:cNvPr id="8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he-IL" dirty="0" smtClean="0">
                <a:solidFill>
                  <a:schemeClr val="bg1"/>
                </a:solidFill>
                <a:cs typeface="+mj-cs"/>
              </a:rPr>
              <a:t>קיצור תולדות המהפך</a:t>
            </a:r>
            <a:r>
              <a:rPr lang="en-US" dirty="0" smtClean="0">
                <a:solidFill>
                  <a:schemeClr val="bg1"/>
                </a:solidFill>
                <a:cs typeface="+mj-cs"/>
              </a:rPr>
              <a:t/>
            </a:r>
            <a:br>
              <a:rPr lang="en-US" dirty="0" smtClean="0">
                <a:solidFill>
                  <a:schemeClr val="bg1"/>
                </a:solidFill>
                <a:cs typeface="+mj-cs"/>
              </a:rPr>
            </a:br>
            <a:r>
              <a:rPr lang="he-IL" dirty="0" smtClean="0">
                <a:solidFill>
                  <a:schemeClr val="bg1"/>
                </a:solidFill>
                <a:cs typeface="+mj-cs"/>
              </a:rPr>
              <a:t> מדפוס הבלט לדפוס הדיגיטלי</a:t>
            </a:r>
            <a:r>
              <a:rPr lang="he-IL" dirty="0" smtClean="0">
                <a:cs typeface="+mj-cs"/>
              </a:rPr>
              <a:t>.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50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42687" y="4432287"/>
            <a:ext cx="6440760" cy="112968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he-IL" sz="2000" dirty="0" smtClean="0">
                <a:solidFill>
                  <a:schemeClr val="tx1"/>
                </a:solidFill>
                <a:cs typeface="Guttman Frank" pitchFamily="2" charset="-79"/>
              </a:rPr>
              <a:t>המהפכה הגדולה של הדפוס, פרי המצאתו של גוטנברג שינתה את הדרך בה נקטו אלפי שנים- כתיבה בציפורן.</a:t>
            </a:r>
          </a:p>
          <a:p>
            <a:pPr algn="r" rtl="1"/>
            <a:r>
              <a:rPr lang="he-IL" sz="2000" dirty="0" smtClean="0">
                <a:solidFill>
                  <a:schemeClr val="tx1"/>
                </a:solidFill>
                <a:cs typeface="Guttman Frank" pitchFamily="2" charset="-79"/>
              </a:rPr>
              <a:t>המצאתו מבוססת על חיבור בין אותיות יצוקות ממתכת</a:t>
            </a:r>
            <a:r>
              <a:rPr lang="he-IL" sz="2000" dirty="0">
                <a:solidFill>
                  <a:schemeClr val="tx1"/>
                </a:solidFill>
                <a:cs typeface="Guttman Frank" pitchFamily="2" charset="-79"/>
              </a:rPr>
              <a:t> </a:t>
            </a:r>
            <a:r>
              <a:rPr lang="he-IL" sz="2000" dirty="0" smtClean="0">
                <a:solidFill>
                  <a:schemeClr val="tx1"/>
                </a:solidFill>
                <a:cs typeface="Guttman Frank" pitchFamily="2" charset="-79"/>
              </a:rPr>
              <a:t>לשורות עד בניית דף להדפסה.</a:t>
            </a:r>
            <a:endParaRPr lang="en-US" sz="2000" dirty="0">
              <a:solidFill>
                <a:schemeClr val="tx1"/>
              </a:solidFill>
              <a:cs typeface="Guttman Frank" pitchFamily="2" charset="-79"/>
            </a:endParaRPr>
          </a:p>
        </p:txBody>
      </p:sp>
      <p:pic>
        <p:nvPicPr>
          <p:cNvPr id="4" name="Picture 10" descr="D:\פעילים, ריכוז\מצגת ידיעות אחרונות\קטעים למצגת ידיעות (3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5854742" cy="443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94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D:\פעילים, ריכוז\מצגת ידיעות אחרונות\קטעים למצגת ידיעות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51" y="404664"/>
            <a:ext cx="7173044" cy="48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כותרת משנה 2"/>
          <p:cNvSpPr txBox="1">
            <a:spLocks/>
          </p:cNvSpPr>
          <p:nvPr/>
        </p:nvSpPr>
        <p:spPr>
          <a:xfrm>
            <a:off x="821431" y="5445224"/>
            <a:ext cx="6440760" cy="112968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e-IL" sz="2000" dirty="0" smtClean="0">
                <a:cs typeface="Guttman Frank" pitchFamily="2" charset="-79"/>
              </a:rPr>
              <a:t>איש הדפוס המוערך </a:t>
            </a:r>
            <a:r>
              <a:rPr lang="he-IL" sz="2000" dirty="0" err="1" smtClean="0">
                <a:cs typeface="Guttman Frank" pitchFamily="2" charset="-79"/>
              </a:rPr>
              <a:t>פפרברג</a:t>
            </a:r>
            <a:r>
              <a:rPr lang="he-IL" sz="2000" dirty="0" smtClean="0">
                <a:cs typeface="Guttman Frank" pitchFamily="2" charset="-79"/>
              </a:rPr>
              <a:t> מפרק את שורת אותיות העץ</a:t>
            </a:r>
          </a:p>
          <a:p>
            <a:pPr marL="0" indent="0" algn="r" rtl="1">
              <a:buNone/>
            </a:pPr>
            <a:r>
              <a:rPr lang="he-IL" sz="2000" dirty="0" smtClean="0">
                <a:cs typeface="Guttman Frank" pitchFamily="2" charset="-79"/>
              </a:rPr>
              <a:t>ומאחסן אותם במגירות לקראת ההדפסה הבאה, בהן יסדר שוב שורות מצירופי אותיות בודדות. המצאת </a:t>
            </a:r>
            <a:r>
              <a:rPr lang="he-IL" sz="2000" dirty="0">
                <a:cs typeface="Guttman Frank" pitchFamily="2" charset="-79"/>
              </a:rPr>
              <a:t>מכונת </a:t>
            </a:r>
            <a:r>
              <a:rPr lang="he-IL" sz="2000" dirty="0" err="1" smtClean="0">
                <a:cs typeface="Guttman Frank" pitchFamily="2" charset="-79"/>
              </a:rPr>
              <a:t>הלינוטייפ</a:t>
            </a:r>
            <a:endParaRPr lang="he-IL" sz="2000" dirty="0" smtClean="0">
              <a:cs typeface="Guttman Frank" pitchFamily="2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cs typeface="Guttman Frank" pitchFamily="2" charset="-79"/>
              </a:rPr>
              <a:t>קידם את הדפסת העיתונים על ידי יציקת שורות שלמות.</a:t>
            </a:r>
            <a:endParaRPr lang="en-US" sz="2000" dirty="0">
              <a:cs typeface="Guttman Fran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82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פעילים, ריכוז\מצגת ידיעות אחרונות\קטעים למצגת ידיעות (9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8680"/>
            <a:ext cx="826369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1979712" y="5445224"/>
            <a:ext cx="459779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he-IL" dirty="0" smtClean="0">
                <a:cs typeface="Guttman Frank" pitchFamily="2" charset="-79"/>
              </a:rPr>
              <a:t>המהפכה הדיגיטלית שינתה את פניו של הדפוס.</a:t>
            </a:r>
          </a:p>
          <a:p>
            <a:pPr algn="r" rtl="1"/>
            <a:r>
              <a:rPr lang="he-IL" dirty="0" smtClean="0">
                <a:cs typeface="Guttman Frank" pitchFamily="2" charset="-79"/>
              </a:rPr>
              <a:t>המחשב איפשר הקלדה, עריכה, הורדה לדפוס,</a:t>
            </a:r>
          </a:p>
          <a:p>
            <a:pPr algn="r" rtl="1"/>
            <a:r>
              <a:rPr lang="he-IL" dirty="0" smtClean="0">
                <a:cs typeface="Guttman Frank" pitchFamily="2" charset="-79"/>
              </a:rPr>
              <a:t>ועד יצירת לוחות הדפסה בתהליך דיגיטלי אחד.</a:t>
            </a:r>
          </a:p>
          <a:p>
            <a:pPr algn="r" rtl="1"/>
            <a:endParaRPr lang="en-US" dirty="0">
              <a:cs typeface="Guttman Fran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33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:\פעילים, ריכוז\מצגת ידיעות אחרונות\קטעים למצגת ידיעות (9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452563"/>
            <a:ext cx="35147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פעילים, ריכוז\מצגת ידיעות אחרונות\קטעים למצגת ידיעות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1066800"/>
            <a:ext cx="40767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פעילים, ריכוז\מצגת ידיעות אחרונות\קטעים למצגת ידיעות (4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7"/>
            <a:ext cx="7671250" cy="491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1922970" y="5380672"/>
            <a:ext cx="50484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dirty="0" smtClean="0">
                <a:cs typeface="+mj-cs"/>
              </a:rPr>
              <a:t>כיום מכונת </a:t>
            </a:r>
            <a:r>
              <a:rPr lang="he-IL" dirty="0">
                <a:cs typeface="+mj-cs"/>
              </a:rPr>
              <a:t>הדפוס המשוכללת </a:t>
            </a:r>
            <a:r>
              <a:rPr lang="he-IL" dirty="0" smtClean="0">
                <a:cs typeface="+mj-cs"/>
              </a:rPr>
              <a:t>מריצה </a:t>
            </a:r>
            <a:r>
              <a:rPr lang="he-IL" dirty="0">
                <a:cs typeface="+mj-cs"/>
              </a:rPr>
              <a:t>ברצף גלילי נייר עליהם מודפס העיתון במהירות מסחררת משני </a:t>
            </a:r>
            <a:r>
              <a:rPr lang="he-IL" dirty="0" smtClean="0">
                <a:cs typeface="+mj-cs"/>
              </a:rPr>
              <a:t>צדדיו, וכל זאת </a:t>
            </a:r>
            <a:r>
              <a:rPr lang="he-IL" dirty="0" smtClean="0">
                <a:cs typeface="+mj-cs"/>
              </a:rPr>
              <a:t>בפיקוח צמוד מעמדת בקרה אחת השולטת על תהליך ההפקה. 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75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:\פעילים, ריכוז\מצגת ידיעות אחרונות\קטעים למצגת ידיעות (5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159407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/>
          <p:cNvSpPr/>
          <p:nvPr/>
        </p:nvSpPr>
        <p:spPr>
          <a:xfrm>
            <a:off x="2411760" y="53012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במעמקי הדפוס ממתינים גלילי הענק של נייר העיתון, להיבלע לתוך מכונת הדפוס " הזוללת" אותם זה אחר זה.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24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פעילים, ריכוז\מצגת ידיעות אחרונות\קטעים למצגת ידיעות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7056479" cy="468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he-IL" dirty="0">
                <a:cs typeface="Guttman Frank" pitchFamily="2" charset="-79"/>
              </a:rPr>
              <a:t>המהפכה הדיגיטלית </a:t>
            </a:r>
            <a:r>
              <a:rPr lang="he-IL" dirty="0" smtClean="0">
                <a:cs typeface="Guttman Frank" pitchFamily="2" charset="-79"/>
              </a:rPr>
              <a:t>שינתה</a:t>
            </a:r>
            <a:endParaRPr lang="en-US" dirty="0">
              <a:cs typeface="Guttman Frank" pitchFamily="2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763688" y="5085184"/>
            <a:ext cx="49501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dirty="0">
                <a:cs typeface="+mj-cs"/>
              </a:rPr>
              <a:t>ממכונת הדפוס יוצאים העיתונים המודפסים </a:t>
            </a:r>
            <a:r>
              <a:rPr lang="he-IL" dirty="0" smtClean="0">
                <a:cs typeface="+mj-cs"/>
              </a:rPr>
              <a:t>במסלול מפותל של מסועים. בהרצה זו מתבצעות ברצף פעולות </a:t>
            </a:r>
            <a:r>
              <a:rPr lang="he-IL" dirty="0">
                <a:cs typeface="+mj-cs"/>
              </a:rPr>
              <a:t>של קיפול, הכנסת הדפים אלה באלה, </a:t>
            </a:r>
            <a:r>
              <a:rPr lang="he-IL" dirty="0" smtClean="0">
                <a:cs typeface="+mj-cs"/>
              </a:rPr>
              <a:t>עד </a:t>
            </a:r>
            <a:r>
              <a:rPr lang="he-IL" dirty="0">
                <a:cs typeface="+mj-cs"/>
              </a:rPr>
              <a:t>הכריכה בסופו  של התהליך </a:t>
            </a:r>
            <a:r>
              <a:rPr lang="he-I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7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פעילים, ריכוז\מצגת ידיעות אחרונות\קטעים למצגת ידיעות (6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0648"/>
            <a:ext cx="4176465" cy="479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863588" y="5227335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2000" dirty="0" smtClean="0">
                <a:cs typeface="+mj-cs"/>
              </a:rPr>
              <a:t>מהפיכה נוספת,  במקביל </a:t>
            </a:r>
            <a:r>
              <a:rPr lang="he-IL" sz="2000" dirty="0">
                <a:cs typeface="+mj-cs"/>
              </a:rPr>
              <a:t>לעיתון המודפס על </a:t>
            </a:r>
            <a:r>
              <a:rPr lang="he-IL" sz="2000" dirty="0" smtClean="0">
                <a:cs typeface="+mj-cs"/>
              </a:rPr>
              <a:t>ניר, היא מהדורה דיגיטלית </a:t>
            </a:r>
            <a:r>
              <a:rPr lang="he-IL" sz="2000" dirty="0">
                <a:cs typeface="+mj-cs"/>
              </a:rPr>
              <a:t>של </a:t>
            </a:r>
            <a:r>
              <a:rPr lang="he-IL" sz="2000" dirty="0" smtClean="0">
                <a:cs typeface="+mj-cs"/>
              </a:rPr>
              <a:t>העיתון.</a:t>
            </a:r>
            <a:r>
              <a:rPr lang="en-US" sz="2000" dirty="0" smtClean="0">
                <a:cs typeface="+mj-cs"/>
              </a:rPr>
              <a:t/>
            </a:r>
            <a:br>
              <a:rPr lang="en-US" sz="2000" dirty="0" smtClean="0">
                <a:cs typeface="+mj-cs"/>
              </a:rPr>
            </a:br>
            <a:r>
              <a:rPr lang="he-IL" sz="2000" dirty="0" smtClean="0">
                <a:cs typeface="+mj-cs"/>
              </a:rPr>
              <a:t>מופצת ברשת האינטרנט  </a:t>
            </a:r>
            <a:r>
              <a:rPr lang="he-IL" sz="2000" dirty="0">
                <a:cs typeface="+mj-cs"/>
              </a:rPr>
              <a:t>תחת הכותרת </a:t>
            </a:r>
            <a:r>
              <a:rPr lang="en-US" sz="2000" dirty="0" smtClean="0">
                <a:cs typeface="+mj-cs"/>
              </a:rPr>
              <a:t>Y net</a:t>
            </a:r>
            <a:r>
              <a:rPr lang="he-IL" sz="2000" dirty="0" smtClean="0">
                <a:cs typeface="+mj-cs"/>
              </a:rPr>
              <a:t>, </a:t>
            </a:r>
            <a:r>
              <a:rPr lang="he-IL" sz="2000" dirty="0">
                <a:cs typeface="+mj-cs"/>
              </a:rPr>
              <a:t>מערכת </a:t>
            </a:r>
            <a:r>
              <a:rPr lang="he-IL" sz="2000" dirty="0" smtClean="0">
                <a:cs typeface="+mj-cs"/>
              </a:rPr>
              <a:t>משוכללת של</a:t>
            </a:r>
            <a:r>
              <a:rPr lang="he-IL" sz="2000" dirty="0">
                <a:cs typeface="+mj-cs"/>
              </a:rPr>
              <a:t/>
            </a:r>
            <a:br>
              <a:rPr lang="he-IL" sz="2000" dirty="0">
                <a:cs typeface="+mj-cs"/>
              </a:rPr>
            </a:br>
            <a:r>
              <a:rPr lang="he-IL" sz="2000" dirty="0">
                <a:cs typeface="+mj-cs"/>
              </a:rPr>
              <a:t>אולפנים ונתבים מעבירים את המידע וסרטי הווידאו למסכים</a:t>
            </a:r>
            <a:r>
              <a:rPr lang="he-IL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55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D:\פעילים, ריכוז\מצגת ידיעות אחרונות\קטעים למצגת ידיעות (7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7914"/>
            <a:ext cx="5040560" cy="573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6156176" y="537913"/>
            <a:ext cx="2411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dirty="0"/>
          </a:p>
        </p:txBody>
      </p:sp>
      <p:sp>
        <p:nvSpPr>
          <p:cNvPr id="4" name="מלבן 3"/>
          <p:cNvSpPr/>
          <p:nvPr/>
        </p:nvSpPr>
        <p:spPr>
          <a:xfrm>
            <a:off x="6043112" y="571412"/>
            <a:ext cx="24750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dirty="0" smtClean="0">
                <a:cs typeface="+mj-cs"/>
              </a:rPr>
              <a:t>כחלק </a:t>
            </a:r>
            <a:r>
              <a:rPr lang="he-IL" dirty="0" err="1" smtClean="0">
                <a:cs typeface="+mj-cs"/>
              </a:rPr>
              <a:t>מהנגשת</a:t>
            </a:r>
            <a:r>
              <a:rPr lang="he-IL" dirty="0" smtClean="0">
                <a:cs typeface="+mj-cs"/>
              </a:rPr>
              <a:t> המידע לכל פרט ופרט אפשר "לקרוא" את העיתון על הטלפון הנייד</a:t>
            </a:r>
            <a:endParaRPr lang="en-US" dirty="0"/>
          </a:p>
        </p:txBody>
      </p:sp>
      <p:sp>
        <p:nvSpPr>
          <p:cNvPr id="3" name="מלבן 2"/>
          <p:cNvSpPr/>
          <p:nvPr/>
        </p:nvSpPr>
        <p:spPr>
          <a:xfrm>
            <a:off x="6307135" y="3446861"/>
            <a:ext cx="2286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2000" smtClean="0">
                <a:cs typeface="+mj-cs"/>
              </a:rPr>
              <a:t>המידע  </a:t>
            </a:r>
            <a:r>
              <a:rPr lang="he-IL" sz="2000" dirty="0" smtClean="0">
                <a:cs typeface="+mj-cs"/>
              </a:rPr>
              <a:t>המסביר את ציור הקיר ניתן לקריאה ע''י זיהוי  סימן ה</a:t>
            </a:r>
            <a:r>
              <a:rPr lang="en-US" sz="2000" dirty="0" smtClean="0">
                <a:cs typeface="+mj-cs"/>
              </a:rPr>
              <a:t>QR</a:t>
            </a:r>
            <a:r>
              <a:rPr lang="en-US" dirty="0" smtClean="0">
                <a:cs typeface="+mj-cs"/>
              </a:rPr>
              <a:t>-</a:t>
            </a:r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14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257</Words>
  <Application>Microsoft Office PowerPoint</Application>
  <PresentationFormat>‫הצגה על המסך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 מ א'עד ת'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Gad Ulman</dc:creator>
  <cp:lastModifiedBy>Gad Ulman</cp:lastModifiedBy>
  <cp:revision>26</cp:revision>
  <dcterms:created xsi:type="dcterms:W3CDTF">2016-01-06T21:08:09Z</dcterms:created>
  <dcterms:modified xsi:type="dcterms:W3CDTF">2016-01-07T13:01:53Z</dcterms:modified>
</cp:coreProperties>
</file>